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5"/>
  </p:notesMasterIdLst>
  <p:handoutMasterIdLst>
    <p:handoutMasterId r:id="rId16"/>
  </p:handoutMasterIdLst>
  <p:sldIdLst>
    <p:sldId id="265" r:id="rId2"/>
    <p:sldId id="272" r:id="rId3"/>
    <p:sldId id="276" r:id="rId4"/>
    <p:sldId id="281" r:id="rId5"/>
    <p:sldId id="270" r:id="rId6"/>
    <p:sldId id="266" r:id="rId7"/>
    <p:sldId id="283" r:id="rId8"/>
    <p:sldId id="269" r:id="rId9"/>
    <p:sldId id="263" r:id="rId10"/>
    <p:sldId id="284" r:id="rId11"/>
    <p:sldId id="285" r:id="rId12"/>
    <p:sldId id="286" r:id="rId13"/>
    <p:sldId id="28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C61E"/>
    <a:srgbClr val="FFCC66"/>
    <a:srgbClr val="993300"/>
    <a:srgbClr val="276600"/>
    <a:srgbClr val="FFFF00"/>
    <a:srgbClr val="C9FFF1"/>
    <a:srgbClr val="0066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7775" autoAdjust="0"/>
  </p:normalViewPr>
  <p:slideViewPr>
    <p:cSldViewPr>
      <p:cViewPr varScale="1">
        <p:scale>
          <a:sx n="115" d="100"/>
          <a:sy n="115" d="100"/>
        </p:scale>
        <p:origin x="-1218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31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6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227" b="1" i="0" u="none" strike="noStrike" baseline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Целевые задачи по посеву 
масличных культур 
в Челябинской области (тыс. га)</a:t>
            </a:r>
          </a:p>
        </c:rich>
      </c:tx>
      <c:layout>
        <c:manualLayout>
          <c:xMode val="edge"/>
          <c:yMode val="edge"/>
          <c:x val="0.20983215435253041"/>
          <c:y val="0"/>
        </c:manualLayout>
      </c:layout>
      <c:spPr>
        <a:solidFill>
          <a:schemeClr val="accent4">
            <a:lumMod val="50000"/>
            <a:lumOff val="50000"/>
          </a:schemeClr>
        </a:solidFill>
        <a:scene3d>
          <a:camera prst="orthographicFront"/>
          <a:lightRig rig="threePt" dir="t"/>
        </a:scene3d>
        <a:sp3d>
          <a:bevelT w="114300" prst="artDeco"/>
        </a:sp3d>
      </c:spPr>
    </c:title>
    <c:view3D>
      <c:depthPercent val="100"/>
      <c:rAngAx val="1"/>
    </c:view3D>
    <c:floor>
      <c:spPr>
        <a:solidFill>
          <a:schemeClr val="accent1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5.2757793764988077E-2"/>
          <c:y val="0.31954887218045219"/>
          <c:w val="0.91846522781774476"/>
          <c:h val="0.4624060150375943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dLbls>
            <c:dLbl>
              <c:idx val="0"/>
              <c:layout>
                <c:manualLayout>
                  <c:x val="4.2472393871113248E-2"/>
                  <c:y val="8.6673652635525594E-2"/>
                </c:manualLayout>
              </c:layout>
              <c:tx>
                <c:rich>
                  <a:bodyPr/>
                  <a:lstStyle/>
                  <a:p>
                    <a:pPr>
                      <a:defRPr sz="2429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dirty="0" smtClean="0"/>
                      <a:t>70</a:t>
                    </a:r>
                    <a:endParaRPr lang="ru-RU" dirty="0"/>
                  </a:p>
                </c:rich>
              </c:tx>
              <c:spPr>
                <a:solidFill>
                  <a:schemeClr val="accent1">
                    <a:lumMod val="75000"/>
                  </a:schemeClr>
                </a:solidFill>
              </c:spPr>
            </c:dLbl>
            <c:dLbl>
              <c:idx val="1"/>
              <c:layout>
                <c:manualLayout>
                  <c:x val="2.6949603288612498E-2"/>
                  <c:y val="7.4746215933534768E-2"/>
                </c:manualLayout>
              </c:layout>
              <c:spPr>
                <a:solidFill>
                  <a:schemeClr val="accent1">
                    <a:lumMod val="75000"/>
                  </a:schemeClr>
                </a:solidFill>
              </c:spPr>
              <c:txPr>
                <a:bodyPr/>
                <a:lstStyle/>
                <a:p>
                  <a:pPr>
                    <a:defRPr sz="2421" b="1">
                      <a:solidFill>
                        <a:srgbClr val="FFFF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2688255969597622E-2"/>
                  <c:y val="0.11360047757188263"/>
                </c:manualLayout>
              </c:layout>
              <c:spPr>
                <a:solidFill>
                  <a:schemeClr val="accent1">
                    <a:lumMod val="75000"/>
                  </a:schemeClr>
                </a:solidFill>
              </c:spPr>
              <c:txPr>
                <a:bodyPr/>
                <a:lstStyle/>
                <a:p>
                  <a:pPr>
                    <a:defRPr sz="2421" b="1">
                      <a:solidFill>
                        <a:srgbClr val="FFFF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-3.9595299327748008E-3"/>
                  <c:y val="0.14243164999111951"/>
                </c:manualLayout>
              </c:layout>
              <c:tx>
                <c:rich>
                  <a:bodyPr/>
                  <a:lstStyle/>
                  <a:p>
                    <a:pPr>
                      <a:defRPr sz="2421" b="1">
                        <a:solidFill>
                          <a:srgbClr val="FFFF00"/>
                        </a:solidFill>
                      </a:defRPr>
                    </a:pPr>
                    <a:r>
                      <a:rPr lang="en-US" dirty="0" smtClean="0"/>
                      <a:t>1</a:t>
                    </a:r>
                    <a:r>
                      <a:rPr lang="ru-RU" dirty="0" smtClean="0"/>
                      <a:t>00</a:t>
                    </a:r>
                    <a:endParaRPr lang="en-US" dirty="0"/>
                  </a:p>
                </c:rich>
              </c:tx>
              <c:spPr>
                <a:solidFill>
                  <a:schemeClr val="accent1">
                    <a:lumMod val="75000"/>
                  </a:schemeClr>
                </a:solidFill>
              </c:spPr>
            </c:dLbl>
            <c:dLbl>
              <c:idx val="4"/>
              <c:layout>
                <c:manualLayout>
                  <c:x val="-1.598064838018666E-2"/>
                  <c:y val="0.16249408955459554"/>
                </c:manualLayout>
              </c:layout>
              <c:tx>
                <c:rich>
                  <a:bodyPr/>
                  <a:lstStyle/>
                  <a:p>
                    <a:pPr>
                      <a:defRPr sz="2421" b="1">
                        <a:solidFill>
                          <a:srgbClr val="FFFF00"/>
                        </a:solidFill>
                      </a:defRPr>
                    </a:pPr>
                    <a:r>
                      <a:rPr lang="ru-RU" dirty="0" smtClean="0"/>
                      <a:t>1</a:t>
                    </a:r>
                    <a:r>
                      <a:rPr lang="en-US" dirty="0" smtClean="0"/>
                      <a:t>10</a:t>
                    </a:r>
                    <a:endParaRPr lang="en-US" dirty="0"/>
                  </a:p>
                </c:rich>
              </c:tx>
              <c:spPr>
                <a:solidFill>
                  <a:schemeClr val="accent1">
                    <a:lumMod val="75000"/>
                  </a:schemeClr>
                </a:solidFill>
              </c:spPr>
            </c:dLbl>
            <c:dLbl>
              <c:idx val="5"/>
              <c:layout>
                <c:manualLayout>
                  <c:x val="-3.1441036466587594E-2"/>
                  <c:y val="0.19383989501312346"/>
                </c:manualLayout>
              </c:layout>
              <c:tx>
                <c:rich>
                  <a:bodyPr/>
                  <a:lstStyle/>
                  <a:p>
                    <a:pPr>
                      <a:defRPr sz="2421" b="1">
                        <a:solidFill>
                          <a:srgbClr val="FFFF00"/>
                        </a:solidFill>
                      </a:defRPr>
                    </a:pPr>
                    <a:r>
                      <a:rPr lang="ru-RU" dirty="0" smtClean="0"/>
                      <a:t>12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pPr>
                <a:solidFill>
                  <a:schemeClr val="accent1">
                    <a:lumMod val="75000"/>
                  </a:schemeClr>
                </a:solidFill>
              </c:spPr>
            </c:dLbl>
            <c:dLbl>
              <c:idx val="6"/>
              <c:layout>
                <c:manualLayout>
                  <c:x val="6.1835752555715493E-3"/>
                  <c:y val="0.16821487680186115"/>
                </c:manualLayout>
              </c:layout>
              <c:spPr>
                <a:solidFill>
                  <a:schemeClr val="accent1">
                    <a:lumMod val="75000"/>
                  </a:schemeClr>
                </a:solidFill>
              </c:spPr>
              <c:txPr>
                <a:bodyPr/>
                <a:lstStyle/>
                <a:p>
                  <a:pPr>
                    <a:defRPr sz="2421" b="1">
                      <a:solidFill>
                        <a:srgbClr val="FFFF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7"/>
              <c:layout>
                <c:manualLayout>
                  <c:x val="3.0916659038635334E-3"/>
                  <c:y val="0.14083100950364968"/>
                </c:manualLayout>
              </c:layout>
              <c:spPr>
                <a:solidFill>
                  <a:schemeClr val="accent1">
                    <a:lumMod val="75000"/>
                  </a:schemeClr>
                </a:solidFill>
              </c:spPr>
              <c:txPr>
                <a:bodyPr/>
                <a:lstStyle/>
                <a:p>
                  <a:pPr>
                    <a:defRPr sz="2421" b="1">
                      <a:solidFill>
                        <a:srgbClr val="FFFF00"/>
                      </a:solidFill>
                    </a:defRPr>
                  </a:pPr>
                  <a:endParaRPr lang="ru-RU"/>
                </a:p>
              </c:txPr>
              <c:showVal val="1"/>
            </c:dLbl>
            <c:spPr>
              <a:noFill/>
              <a:ln w="25709">
                <a:noFill/>
              </a:ln>
            </c:spPr>
            <c:txPr>
              <a:bodyPr/>
              <a:lstStyle/>
              <a:p>
                <a:pPr>
                  <a:defRPr sz="2421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Лист1!$B$1:$G$1</c:f>
              <c:strCach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70</c:v>
                </c:pt>
                <c:pt idx="1">
                  <c:v>80</c:v>
                </c:pt>
                <c:pt idx="2">
                  <c:v>90</c:v>
                </c:pt>
                <c:pt idx="3">
                  <c:v>100</c:v>
                </c:pt>
                <c:pt idx="4">
                  <c:v>110</c:v>
                </c:pt>
                <c:pt idx="5">
                  <c:v>120</c:v>
                </c:pt>
              </c:numCache>
            </c:numRef>
          </c:val>
        </c:ser>
        <c:shape val="box"/>
        <c:axId val="124626048"/>
        <c:axId val="124627584"/>
        <c:axId val="0"/>
      </c:bar3DChart>
      <c:catAx>
        <c:axId val="124626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16" b="1">
                <a:solidFill>
                  <a:srgbClr val="FFFF00"/>
                </a:solidFill>
              </a:defRPr>
            </a:pPr>
            <a:endParaRPr lang="ru-RU"/>
          </a:p>
        </c:txPr>
        <c:crossAx val="124627584"/>
        <c:crosses val="autoZero"/>
        <c:auto val="1"/>
        <c:lblAlgn val="ctr"/>
        <c:lblOffset val="100"/>
      </c:catAx>
      <c:valAx>
        <c:axId val="1246275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ru-RU"/>
          </a:p>
        </c:txPr>
        <c:crossAx val="124626048"/>
        <c:crosses val="autoZero"/>
        <c:crossBetween val="between"/>
      </c:valAx>
      <c:spPr>
        <a:noFill/>
        <a:ln w="25389">
          <a:noFill/>
        </a:ln>
      </c:spPr>
    </c:plotArea>
    <c:plotVisOnly val="1"/>
    <c:dispBlanksAs val="gap"/>
  </c:chart>
  <c:spPr>
    <a:blipFill>
      <a:blip xmlns:r="http://schemas.openxmlformats.org/officeDocument/2006/relationships" r:embed="rId1"/>
      <a:stretch>
        <a:fillRect/>
      </a:stretch>
    </a:blipFill>
  </c:spPr>
  <c:txPr>
    <a:bodyPr/>
    <a:lstStyle/>
    <a:p>
      <a:pPr>
        <a:defRPr sz="1208">
          <a:latin typeface="Times New Roman" pitchFamily="18" charset="0"/>
          <a:cs typeface="Times New Roman" pitchFamily="18" charset="0"/>
        </a:defRPr>
      </a:pPr>
      <a:endParaRPr lang="ru-RU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BC316887-46F5-4C0C-A737-E913324F963B}" type="datetimeFigureOut">
              <a:rPr lang="ru-RU"/>
              <a:pPr>
                <a:defRPr/>
              </a:pPr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74A391DF-BA00-4BA9-B540-2D1DCD114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2839669A-5798-4F4B-AC13-B609596858CA}" type="datetimeFigureOut">
              <a:rPr lang="ru-RU"/>
              <a:pPr>
                <a:defRPr/>
              </a:pPr>
              <a:t>26.09.2018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A759F1A8-C710-4148-92E1-0E3ACF3ED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6D59628-3B78-412F-90B3-A1F5164682EF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4A2D34C-303E-46E4-997B-8158DB1A0410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AA1E91B-92E2-444A-B8C0-6AABF2C88CCA}" type="slidenum">
              <a:rPr lang="ru-RU" smtClean="0"/>
              <a:pPr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6B0DF7D-3762-4BE2-BDBA-0FA5AAA3241D}" type="slidenum">
              <a:rPr lang="ru-RU" smtClean="0"/>
              <a:pPr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Tahoma" pitchFamily="34" charset="0"/>
                  <a:cs typeface="+mn-cs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Tahoma" pitchFamily="34" charset="0"/>
                <a:cs typeface="+mn-cs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Tahoma" pitchFamily="34" charset="0"/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Tahoma" pitchFamily="34" charset="0"/>
                <a:cs typeface="+mn-cs"/>
              </a:endParaRPr>
            </a:p>
          </p:txBody>
        </p:sp>
      </p:grpSp>
      <p:sp>
        <p:nvSpPr>
          <p:cNvPr id="553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3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D61C2B2-641B-4D89-BCAC-2BD02605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85D38-A82B-4C66-AA95-45A10FE38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A8348-CA82-49B2-9FD0-25473FC1F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gradFill rotWithShape="1">
          <a:gsLst>
            <a:gs pos="0">
              <a:srgbClr val="FFFFFF"/>
            </a:gs>
            <a:gs pos="50000">
              <a:srgbClr val="56FFD2"/>
            </a:gs>
            <a:gs pos="100000">
              <a:srgbClr val="FDEA7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52400"/>
            <a:ext cx="7772400" cy="13176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8D592-BAB0-481D-A02D-125B12D74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7EFBB-CAE9-4E9B-8460-3712F7863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1052-ACE2-4088-9961-47B2C6DA5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5C1D7-D57F-4E5F-B896-DD432E787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F83F1-E9B2-4840-BB31-2DDAF8A25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EBE97-3419-4AD7-80BA-99691E3D0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62FAC-7A18-40FD-8C21-91CE7E794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AB13D-461E-416B-9A71-8CF6D1B8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3C503-8268-4993-961D-5A953153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  <a:cs typeface="+mn-cs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2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FDF63B85-A6ED-4A72-8279-9F6F75D78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5" r:id="rId12"/>
    <p:sldLayoutId id="2147483886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&#1087;&#1088;&#1077;&#1079;&#1077;&#1085;&#1090;&#1072;&#1094;&#1080;&#1103;\&#1092;&#1080;&#1083;&#1100;&#1084;&#1099;\&#1087;&#1086;&#1089;&#1083;&#1077;&#1076;&#1085;&#1103;&#1103;\&#1057;&#1077;&#1083;&#1100;&#1089;&#1082;&#1086;&#1077;&#1061;&#1086;&#1079;&#1103;&#1081;&#1089;&#1090;&#1074;&#1086;.mpg" TargetMode="External"/><Relationship Id="rId6" Type="http://schemas.openxmlformats.org/officeDocument/2006/relationships/image" Target="../media/image6.tif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&#1087;&#1088;&#1077;&#1079;&#1077;&#1085;&#1090;&#1072;&#1094;&#1080;&#1103;\&#1092;&#1080;&#1083;&#1100;&#1084;&#1099;\&#1087;&#1086;&#1089;&#1083;&#1077;&#1076;&#1085;&#1103;&#1103;\&#1057;&#1077;&#1083;&#1100;&#1089;&#1082;&#1086;&#1077;&#1061;&#1086;&#1079;&#1103;&#1081;&#1089;&#1090;&#1074;&#1086;.mpg" TargetMode="External"/><Relationship Id="rId6" Type="http://schemas.openxmlformats.org/officeDocument/2006/relationships/image" Target="../media/image10.wm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2" Type="http://schemas.openxmlformats.org/officeDocument/2006/relationships/video" Target="file:///E:\&#1087;&#1088;&#1077;&#1079;&#1077;&#1085;&#1090;&#1072;&#1094;&#1080;&#1103;\&#1092;&#1080;&#1083;&#1100;&#1084;&#1099;\&#1087;&#1086;&#1089;&#1083;&#1077;&#1076;&#1085;&#1103;&#1103;\&#1057;&#1077;&#1083;&#1100;&#1089;&#1082;&#1086;&#1077;&#1061;&#1086;&#1079;&#1103;&#1081;&#1089;&#1090;&#1074;&#1086;.mpg" TargetMode="External"/><Relationship Id="rId1" Type="http://schemas.openxmlformats.org/officeDocument/2006/relationships/video" Target="file:///F:\&#1087;&#1088;&#1077;&#1079;&#1077;&#1085;&#1090;&#1072;&#1094;&#1080;&#1103;\&#1058;&#1077;&#1093;&#1085;&#1080;&#1082;&#1072;.mpg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pic>
        <p:nvPicPr>
          <p:cNvPr id="1028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068638"/>
            <a:ext cx="413067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0"/>
          <p:cNvSpPr>
            <a:spLocks noChangeArrowheads="1"/>
          </p:cNvSpPr>
          <p:nvPr/>
        </p:nvSpPr>
        <p:spPr bwMode="auto">
          <a:xfrm>
            <a:off x="0" y="461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29"/>
          <p:cNvGraphicFramePr>
            <a:graphicFrameLocks noChangeAspect="1"/>
          </p:cNvGraphicFramePr>
          <p:nvPr/>
        </p:nvGraphicFramePr>
        <p:xfrm>
          <a:off x="5292725" y="3068638"/>
          <a:ext cx="3532188" cy="3024187"/>
        </p:xfrm>
        <a:graphic>
          <a:graphicData uri="http://schemas.openxmlformats.org/presentationml/2006/ole">
            <p:oleObj spid="_x0000_s1026" r:id="rId4" imgW="11361905" imgH="13495238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47219" y="836712"/>
            <a:ext cx="8996781" cy="20291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chemeClr val="folHlink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>
                <a:solidFill>
                  <a:schemeClr val="folHlink"/>
                </a:solidFill>
                <a:cs typeface="Times New Roman" pitchFamily="18" charset="0"/>
              </a:rPr>
              <a:t>Диверсификация отрасли растениеводства.</a:t>
            </a:r>
            <a:endParaRPr lang="ru-RU" sz="4000" dirty="0">
              <a:solidFill>
                <a:schemeClr val="folHlink"/>
              </a:solidFill>
              <a:cs typeface="Times New Roman" pitchFamily="18" charset="0"/>
            </a:endParaRPr>
          </a:p>
          <a:p>
            <a:pPr algn="ctr">
              <a:defRPr/>
            </a:pPr>
            <a:endParaRPr lang="ru-RU" sz="400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775" y="287338"/>
            <a:ext cx="4467225" cy="657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13</a:t>
            </a:r>
          </a:p>
        </p:txBody>
      </p:sp>
      <p:pic>
        <p:nvPicPr>
          <p:cNvPr id="15365" name="Picture 13"/>
          <p:cNvPicPr>
            <a:picLocks noChangeAspect="1" noChangeArrowheads="1"/>
          </p:cNvPicPr>
          <p:nvPr/>
        </p:nvPicPr>
        <p:blipFill>
          <a:blip r:embed="rId3" cstate="print"/>
          <a:srcRect l="11104" t="6300" r="7088"/>
          <a:stretch>
            <a:fillRect/>
          </a:stretch>
        </p:blipFill>
        <p:spPr bwMode="auto">
          <a:xfrm>
            <a:off x="0" y="2114550"/>
            <a:ext cx="55213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476672"/>
            <a:ext cx="3214689" cy="288032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</a:rPr>
              <a:t>Подсолнечник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</a:rPr>
              <a:t>Лен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</a:rPr>
              <a:t>Рапс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</a:rPr>
              <a:t>Сурепица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</a:rPr>
              <a:t>Рыжик</a:t>
            </a:r>
          </a:p>
          <a:p>
            <a:pPr algn="ctr">
              <a:defRPr/>
            </a:pPr>
            <a:endParaRPr lang="ru-RU" sz="3200" b="1" dirty="0">
              <a:solidFill>
                <a:schemeClr val="folHlin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76672"/>
            <a:ext cx="3214689" cy="184820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folHlink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  <a:cs typeface="Times New Roman" pitchFamily="18" charset="0"/>
              </a:rPr>
              <a:t>Соевые бобы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  <a:cs typeface="Times New Roman" pitchFamily="18" charset="0"/>
              </a:rPr>
              <a:t>Люпин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folHlink"/>
                </a:solidFill>
                <a:cs typeface="Times New Roman" pitchFamily="18" charset="0"/>
              </a:rPr>
              <a:t>Горох</a:t>
            </a:r>
            <a:endParaRPr lang="ru-RU" sz="3200" b="1" dirty="0">
              <a:solidFill>
                <a:schemeClr val="folHlink"/>
              </a:solidFill>
            </a:endParaRPr>
          </a:p>
          <a:p>
            <a:pPr algn="ctr">
              <a:defRPr/>
            </a:pPr>
            <a:endParaRPr lang="ru-RU" sz="32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области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b="10571"/>
          <a:stretch>
            <a:fillRect/>
          </a:stretch>
        </p:blipFill>
        <p:spPr bwMode="auto">
          <a:xfrm>
            <a:off x="6115050" y="549275"/>
            <a:ext cx="30289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Герб Челябинской области (2002 г.)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68538" y="3860800"/>
            <a:ext cx="1905000" cy="2419350"/>
          </a:xfrm>
        </p:spPr>
      </p:pic>
      <p:sp>
        <p:nvSpPr>
          <p:cNvPr id="18" name="Прямоугольник 17"/>
          <p:cNvSpPr/>
          <p:nvPr/>
        </p:nvSpPr>
        <p:spPr>
          <a:xfrm>
            <a:off x="179513" y="933298"/>
            <a:ext cx="5883430" cy="235168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16392" name="Rectangle 14"/>
          <p:cNvSpPr>
            <a:spLocks noChangeArrowheads="1"/>
          </p:cNvSpPr>
          <p:nvPr/>
        </p:nvSpPr>
        <p:spPr bwMode="auto">
          <a:xfrm>
            <a:off x="250825" y="1125538"/>
            <a:ext cx="5761038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folHlink"/>
                </a:solidFill>
              </a:rPr>
              <a:t>Перспективный план до 2020 года.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Развитие масличных и бобовых культур в Челябинской области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общей  посевной площадью до 200 тыс. га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В т. ч.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Масличные культуры -150 тыс. га 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Бобовые культуры – 50 тыс.  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619412" y="969963"/>
            <a:ext cx="7064679" cy="80285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folHlink"/>
                </a:solidFill>
                <a:cs typeface="Arial" charset="0"/>
              </a:rPr>
              <a:t>Основные направления развития производства масличных и бобовых культур.</a:t>
            </a:r>
          </a:p>
        </p:txBody>
      </p:sp>
      <p:sp>
        <p:nvSpPr>
          <p:cNvPr id="17414" name="Rectangle 9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just"/>
            <a:r>
              <a:rPr lang="ru-RU" sz="1800" b="1" smtClean="0">
                <a:solidFill>
                  <a:schemeClr val="folHlink"/>
                </a:solidFill>
              </a:rPr>
              <a:t>Наличие в Челябинской области птицеводческих и свиноводческих комплексов формирует устойчивый спрос на качественное сырье.</a:t>
            </a:r>
            <a:r>
              <a:rPr lang="ru-RU" smtClean="0"/>
              <a:t> </a:t>
            </a:r>
          </a:p>
          <a:p>
            <a:pPr algn="just"/>
            <a:r>
              <a:rPr lang="ru-RU" sz="1800" b="1" smtClean="0">
                <a:solidFill>
                  <a:schemeClr val="folHlink"/>
                </a:solidFill>
              </a:rPr>
              <a:t>Для решения задачи устойчивого обеспечения сырьем для производства комбикормов, необходимо  иметь посевную площадь по масличными и бобовыми культурами не менее 200 тыс. га. </a:t>
            </a:r>
          </a:p>
          <a:p>
            <a:pPr algn="just"/>
            <a:r>
              <a:rPr lang="ru-RU" sz="1800" b="1" smtClean="0">
                <a:solidFill>
                  <a:schemeClr val="folHlink"/>
                </a:solidFill>
              </a:rPr>
              <a:t>Мероприятия  по селекции и  семеноводству  могут выполнять  Челябинский  Научно-Исследовательский Институт Сельского хозяйства (ЧНИИСХ) и Южно-Уральский Государственный Аграрный Университет(ЮУрГАУ), обладающие подготовленными кадрами и необходимым опытом.</a:t>
            </a:r>
          </a:p>
          <a:p>
            <a:pPr algn="just"/>
            <a:r>
              <a:rPr lang="ru-RU" sz="1800" b="1" smtClean="0">
                <a:solidFill>
                  <a:schemeClr val="folHlink"/>
                </a:solidFill>
              </a:rPr>
              <a:t>Техническая база в  хозяйствах должна быть укомплектована высокопроизводительной отечественной и зарубежной техникой, обеспечивающей весь комплекс почвоподготовительных, посевных, культивационных и уборочных работ. </a:t>
            </a:r>
          </a:p>
          <a:p>
            <a:pPr algn="just"/>
            <a:endParaRPr lang="ru-RU" sz="1800" b="1" smtClean="0">
              <a:solidFill>
                <a:schemeClr val="folHlink"/>
              </a:solidFill>
            </a:endParaRPr>
          </a:p>
          <a:p>
            <a:pPr algn="just"/>
            <a:endParaRPr lang="ru-RU" sz="1800" b="1" smtClean="0">
              <a:solidFill>
                <a:schemeClr val="folHlink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549275"/>
            <a:ext cx="7369175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115616" y="4578198"/>
            <a:ext cx="7424013" cy="194714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1619250" y="4652963"/>
            <a:ext cx="684053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folHlink"/>
                </a:solidFill>
              </a:rPr>
              <a:t>В рамках научно-исследовательских   и опытно-конструкторских работ (НИОКР) по совершенствованию</a:t>
            </a:r>
          </a:p>
          <a:p>
            <a:pPr algn="ctr"/>
            <a:r>
              <a:rPr lang="ru-RU" b="1">
                <a:solidFill>
                  <a:schemeClr val="folHlink"/>
                </a:solidFill>
              </a:rPr>
              <a:t> агротехнологии сои целесообразно сконцентрироваться на оптимизации севооборотов и внедрении новых схем обработки посевов 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bliqueBottomRight"/>
              <a:lightRig rig="threePt" dir="t"/>
            </a:scene3d>
            <a:sp3d/>
          </a:bodyPr>
          <a:lstStyle/>
          <a:p>
            <a:pPr algn="ctr">
              <a:defRPr/>
            </a:pPr>
            <a:r>
              <a:rPr lang="ru-RU" sz="2400" dirty="0">
                <a:cs typeface="Times New Roman" pitchFamily="18" charset="0"/>
              </a:rPr>
              <a:t>Министерство сельского хозяйства Новосибирской 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950" y="1143000"/>
            <a:ext cx="184150" cy="3698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27" name="Овал 26"/>
          <p:cNvSpPr/>
          <p:nvPr/>
        </p:nvSpPr>
        <p:spPr>
          <a:xfrm>
            <a:off x="8572500" y="6357938"/>
            <a:ext cx="360363" cy="333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2</a:t>
            </a:r>
          </a:p>
        </p:txBody>
      </p:sp>
      <p:sp>
        <p:nvSpPr>
          <p:cNvPr id="28" name="Скругленный прямоугольник 18"/>
          <p:cNvSpPr>
            <a:spLocks noChangeArrowheads="1"/>
          </p:cNvSpPr>
          <p:nvPr/>
        </p:nvSpPr>
        <p:spPr bwMode="auto">
          <a:xfrm>
            <a:off x="357188" y="2033767"/>
            <a:ext cx="2286000" cy="150622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28575" algn="ctr">
            <a:solidFill>
              <a:srgbClr val="6633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806800"/>
                </a:solidFill>
                <a:cs typeface="Times New Roman" pitchFamily="18" charset="0"/>
              </a:rPr>
              <a:t>Основные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806800"/>
                </a:solidFill>
                <a:cs typeface="Times New Roman" pitchFamily="18" charset="0"/>
              </a:rPr>
              <a:t>Масличные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806800"/>
                </a:solidFill>
                <a:cs typeface="Times New Roman" pitchFamily="18" charset="0"/>
              </a:rPr>
              <a:t>культуры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851920" y="2132856"/>
            <a:ext cx="4357688" cy="135731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745D00"/>
                </a:solidFill>
              </a:rPr>
              <a:t>Соя</a:t>
            </a:r>
          </a:p>
          <a:p>
            <a:pPr algn="ctr">
              <a:defRPr/>
            </a:pPr>
            <a:r>
              <a:rPr lang="ru-RU" sz="2800" b="1">
                <a:solidFill>
                  <a:srgbClr val="745D00"/>
                </a:solidFill>
              </a:rPr>
              <a:t>Рапс</a:t>
            </a:r>
          </a:p>
          <a:p>
            <a:pPr algn="ctr">
              <a:defRPr/>
            </a:pPr>
            <a:r>
              <a:rPr lang="ru-RU" sz="2800" b="1">
                <a:solidFill>
                  <a:srgbClr val="745D00"/>
                </a:solidFill>
              </a:rPr>
              <a:t>Подсолнечник</a:t>
            </a:r>
            <a:r>
              <a:rPr lang="ru-RU" sz="2400" b="1">
                <a:solidFill>
                  <a:srgbClr val="745D00"/>
                </a:solidFill>
              </a:rPr>
              <a:t> 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2651045" y="2857500"/>
            <a:ext cx="1156913" cy="1588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428596" y="3786190"/>
            <a:ext cx="2214578" cy="165903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0" scaled="1"/>
            <a:tileRect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006600"/>
                </a:solidFill>
              </a:rPr>
              <a:t>Другие масличные культуры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11595" y="3652553"/>
            <a:ext cx="4357718" cy="186467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b="1" dirty="0">
              <a:solidFill>
                <a:srgbClr val="062216"/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6600"/>
                </a:solidFill>
              </a:rPr>
              <a:t>Лен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6600"/>
                </a:solidFill>
              </a:rPr>
              <a:t>Рыжик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6600"/>
                </a:solidFill>
              </a:rPr>
              <a:t>Горчица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6600"/>
                </a:solidFill>
              </a:rPr>
              <a:t>Сурепица</a:t>
            </a:r>
          </a:p>
          <a:p>
            <a:pPr algn="ctr">
              <a:defRPr/>
            </a:pPr>
            <a:endParaRPr lang="ru-RU" sz="2000" b="1" dirty="0">
              <a:solidFill>
                <a:srgbClr val="062216"/>
              </a:solidFill>
            </a:endParaRPr>
          </a:p>
          <a:p>
            <a:pPr algn="ctr">
              <a:defRPr/>
            </a:pPr>
            <a:endParaRPr lang="ru-RU" sz="2000" b="1" dirty="0">
              <a:solidFill>
                <a:srgbClr val="062216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15516" y="404664"/>
            <a:ext cx="8712968" cy="15841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folHlink"/>
                </a:solidFill>
                <a:cs typeface="Times New Roman" pitchFamily="18" charset="0"/>
              </a:rPr>
              <a:t>Перспектива </a:t>
            </a:r>
            <a:r>
              <a:rPr lang="ru-RU" sz="2800" b="1" dirty="0">
                <a:solidFill>
                  <a:schemeClr val="folHlink"/>
                </a:solidFill>
                <a:cs typeface="Times New Roman" pitchFamily="18" charset="0"/>
              </a:rPr>
              <a:t>Российского зернового  рынка ориентирована на диверсификацию и  развитие экспортного </a:t>
            </a:r>
            <a:r>
              <a:rPr lang="ru-RU" sz="2800" b="1" dirty="0" smtClean="0">
                <a:solidFill>
                  <a:schemeClr val="folHlink"/>
                </a:solidFill>
                <a:cs typeface="Times New Roman" pitchFamily="18" charset="0"/>
              </a:rPr>
              <a:t>потенциала</a:t>
            </a:r>
            <a:endParaRPr lang="ru-RU" sz="2000" dirty="0">
              <a:solidFill>
                <a:srgbClr val="FFFFFF"/>
              </a:solidFill>
            </a:endParaRPr>
          </a:p>
        </p:txBody>
      </p:sp>
      <p:cxnSp>
        <p:nvCxnSpPr>
          <p:cNvPr id="2" name="Прямая со стрелкой 33"/>
          <p:cNvCxnSpPr/>
          <p:nvPr/>
        </p:nvCxnSpPr>
        <p:spPr>
          <a:xfrm>
            <a:off x="2724045" y="4710113"/>
            <a:ext cx="1155700" cy="1588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8"/>
          <p:cNvSpPr>
            <a:spLocks noChangeArrowheads="1"/>
          </p:cNvSpPr>
          <p:nvPr/>
        </p:nvSpPr>
        <p:spPr bwMode="auto">
          <a:xfrm>
            <a:off x="323528" y="5661248"/>
            <a:ext cx="8280920" cy="86409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28575" algn="ctr">
            <a:solidFill>
              <a:srgbClr val="6633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cs typeface="Times New Roman" pitchFamily="18" charset="0"/>
              </a:rPr>
              <a:t>Нетрадиционная культура </a:t>
            </a:r>
            <a:r>
              <a:rPr lang="ru-RU" sz="2400" b="1" dirty="0">
                <a:solidFill>
                  <a:srgbClr val="FF0000"/>
                </a:solidFill>
                <a:cs typeface="Times New Roman" pitchFamily="18" charset="0"/>
              </a:rPr>
              <a:t>– КРАМБЕ АБИССИНСКАЯ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31913" y="765175"/>
            <a:ext cx="741680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99"/>
                </a:solidFill>
              </a:rPr>
              <a:t>Экономический пъедестал маслосемян</a:t>
            </a:r>
          </a:p>
          <a:p>
            <a:r>
              <a:rPr lang="ru-RU" sz="2800" b="1">
                <a:solidFill>
                  <a:srgbClr val="000099"/>
                </a:solidFill>
              </a:rPr>
              <a:t>       основных масличных культур</a:t>
            </a:r>
          </a:p>
          <a:p>
            <a:endParaRPr lang="ru-RU" sz="2800" b="1">
              <a:solidFill>
                <a:srgbClr val="000099"/>
              </a:solidFill>
            </a:endParaRPr>
          </a:p>
          <a:p>
            <a:endParaRPr lang="ru-RU" sz="2400">
              <a:latin typeface="Tahoma" pitchFamily="34" charset="0"/>
            </a:endParaRPr>
          </a:p>
        </p:txBody>
      </p:sp>
      <p:sp>
        <p:nvSpPr>
          <p:cNvPr id="7172" name="TextBox 40"/>
          <p:cNvSpPr txBox="1">
            <a:spLocks noChangeArrowheads="1"/>
          </p:cNvSpPr>
          <p:nvPr/>
        </p:nvSpPr>
        <p:spPr bwMode="auto">
          <a:xfrm>
            <a:off x="214313" y="2500313"/>
            <a:ext cx="75723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000099"/>
              </a:solidFill>
            </a:endParaRPr>
          </a:p>
          <a:p>
            <a:endParaRPr lang="ru-RU">
              <a:solidFill>
                <a:srgbClr val="000099"/>
              </a:solidFill>
            </a:endParaRPr>
          </a:p>
          <a:p>
            <a:endParaRPr lang="ru-RU">
              <a:solidFill>
                <a:srgbClr val="000099"/>
              </a:solidFill>
            </a:endParaRPr>
          </a:p>
          <a:p>
            <a:endParaRPr lang="ru-RU">
              <a:solidFill>
                <a:srgbClr val="000099"/>
              </a:solidFill>
            </a:endParaRPr>
          </a:p>
          <a:p>
            <a:endParaRPr lang="ru-RU">
              <a:solidFill>
                <a:srgbClr val="000099"/>
              </a:solidFill>
            </a:endParaRPr>
          </a:p>
          <a:p>
            <a:endParaRPr lang="ru-RU">
              <a:solidFill>
                <a:srgbClr val="000099"/>
              </a:solidFill>
            </a:endParaRPr>
          </a:p>
          <a:p>
            <a:endParaRPr lang="ru-RU">
              <a:latin typeface="Tahoma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501063" y="6286500"/>
            <a:ext cx="500062" cy="428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3</a:t>
            </a:r>
          </a:p>
        </p:txBody>
      </p:sp>
      <p:pic>
        <p:nvPicPr>
          <p:cNvPr id="7174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852738"/>
            <a:ext cx="86042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46"/>
          <p:cNvSpPr>
            <a:spLocks noChangeArrowheads="1"/>
          </p:cNvSpPr>
          <p:nvPr/>
        </p:nvSpPr>
        <p:spPr bwMode="auto">
          <a:xfrm>
            <a:off x="827088" y="2205038"/>
            <a:ext cx="7777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ahoma" pitchFamily="34" charset="0"/>
              </a:rPr>
              <a:t>3 место – </a:t>
            </a:r>
            <a:r>
              <a:rPr lang="ru-RU" b="1">
                <a:solidFill>
                  <a:schemeClr val="hlink"/>
                </a:solidFill>
                <a:latin typeface="Tahoma" pitchFamily="34" charset="0"/>
              </a:rPr>
              <a:t>подсолнечник</a:t>
            </a:r>
            <a:r>
              <a:rPr lang="ru-RU">
                <a:latin typeface="Tahoma" pitchFamily="34" charset="0"/>
              </a:rPr>
              <a:t>;     </a:t>
            </a:r>
            <a:r>
              <a:rPr lang="ru-RU" b="1">
                <a:solidFill>
                  <a:schemeClr val="tx2"/>
                </a:solidFill>
                <a:latin typeface="Tahoma" pitchFamily="34" charset="0"/>
              </a:rPr>
              <a:t>2 место-</a:t>
            </a:r>
            <a:r>
              <a:rPr lang="ru-RU" b="1">
                <a:solidFill>
                  <a:schemeClr val="folHlink"/>
                </a:solidFill>
                <a:latin typeface="Tahoma" pitchFamily="34" charset="0"/>
              </a:rPr>
              <a:t>рапс</a:t>
            </a:r>
            <a:r>
              <a:rPr lang="ru-RU" b="1">
                <a:solidFill>
                  <a:schemeClr val="tx2"/>
                </a:solidFill>
                <a:latin typeface="Tahoma" pitchFamily="34" charset="0"/>
              </a:rPr>
              <a:t>;        </a:t>
            </a:r>
            <a:r>
              <a:rPr lang="ru-RU">
                <a:latin typeface="Tahoma" pitchFamily="34" charset="0"/>
              </a:rPr>
              <a:t> </a:t>
            </a:r>
            <a:r>
              <a:rPr lang="ru-RU" sz="2000" b="1">
                <a:solidFill>
                  <a:schemeClr val="tx2"/>
                </a:solidFill>
              </a:rPr>
              <a:t>1 место – </a:t>
            </a:r>
            <a:r>
              <a:rPr lang="ru-RU" sz="2000" b="1">
                <a:solidFill>
                  <a:srgbClr val="006600"/>
                </a:solidFill>
              </a:rPr>
              <a:t>соя</a:t>
            </a:r>
            <a:r>
              <a:rPr lang="ru-RU" sz="2000" b="1">
                <a:solidFill>
                  <a:schemeClr val="tx2"/>
                </a:solidFill>
              </a:rPr>
              <a:t>;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области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4</a:t>
            </a:r>
          </a:p>
        </p:txBody>
      </p:sp>
      <p:sp>
        <p:nvSpPr>
          <p:cNvPr id="26" name="Овал 25"/>
          <p:cNvSpPr/>
          <p:nvPr/>
        </p:nvSpPr>
        <p:spPr>
          <a:xfrm>
            <a:off x="7572375" y="1714500"/>
            <a:ext cx="1071563" cy="10001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7572375" y="3429000"/>
            <a:ext cx="1071563" cy="1071563"/>
          </a:xfrm>
          <a:prstGeom prst="ellips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7572375" y="5214938"/>
            <a:ext cx="1071563" cy="10001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pic>
        <p:nvPicPr>
          <p:cNvPr id="50" name="СельскоеХозяйство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13" y="1785938"/>
            <a:ext cx="923925" cy="857250"/>
          </a:xfrm>
          <a:prstGeom prst="rect">
            <a:avLst/>
          </a:prstGeom>
          <a:noFill/>
          <a:ln w="38100">
            <a:solidFill>
              <a:schemeClr val="accent5">
                <a:lumMod val="25000"/>
              </a:schemeClr>
            </a:solidFill>
            <a:miter lim="800000"/>
            <a:headEnd/>
            <a:tailEnd/>
          </a:ln>
        </p:spPr>
      </p:pic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428750" y="1143000"/>
            <a:ext cx="6929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folHlink"/>
                </a:solidFill>
              </a:rPr>
              <a:t>Основная тенденция рынка зерновых и масличных.</a:t>
            </a:r>
          </a:p>
        </p:txBody>
      </p:sp>
      <p:pic>
        <p:nvPicPr>
          <p:cNvPr id="31" name="Рисунок 30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15250" y="3571875"/>
            <a:ext cx="785813" cy="801688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  <p:sp>
        <p:nvSpPr>
          <p:cNvPr id="41" name="Овал 40"/>
          <p:cNvSpPr/>
          <p:nvPr/>
        </p:nvSpPr>
        <p:spPr>
          <a:xfrm>
            <a:off x="7572375" y="5214938"/>
            <a:ext cx="1071563" cy="1000125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209" name="Picture 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650" y="1844675"/>
            <a:ext cx="6697663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781463" y="4604214"/>
            <a:ext cx="6651872" cy="182621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cs typeface="Arial" charset="0"/>
              </a:rPr>
              <a:t>В России для достижения лучшей   экономики производства зерновых и масличных необходимо долю маслосемян увеличить  с 15% до 25% в общем клине с зерновыми. </a:t>
            </a:r>
          </a:p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cs typeface="Arial" charset="0"/>
              </a:rPr>
              <a:t>Главным образом, за счет рапса и сои.</a:t>
            </a:r>
          </a:p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cs typeface="Arial" charset="0"/>
              </a:rPr>
              <a:t> </a:t>
            </a:r>
            <a:r>
              <a:rPr lang="ru-RU" b="1">
                <a:solidFill>
                  <a:schemeClr val="hlink"/>
                </a:solidFill>
                <a:cs typeface="Arial" charset="0"/>
              </a:rPr>
              <a:t>Это и есть основная тенденция развития </a:t>
            </a:r>
          </a:p>
          <a:p>
            <a:pPr algn="ctr">
              <a:defRPr/>
            </a:pPr>
            <a:r>
              <a:rPr lang="ru-RU" b="1">
                <a:solidFill>
                  <a:schemeClr val="hlink"/>
                </a:solidFill>
                <a:cs typeface="Arial" charset="0"/>
              </a:rPr>
              <a:t>масличного рынка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9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video>
          </p:childTnLst>
        </p:cTn>
      </p:par>
    </p:tnLst>
    <p:bldLst>
      <p:bldP spid="39" grpId="0" animBg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области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5</a:t>
            </a:r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755650" y="1916113"/>
            <a:ext cx="68405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tx2"/>
                </a:solidFill>
                <a:cs typeface="Times New Roman" pitchFamily="18" charset="0"/>
              </a:rPr>
              <a:t>Фундаментальные параметры рынка </a:t>
            </a:r>
            <a:endParaRPr lang="ru-RU" sz="280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643813" y="2500313"/>
            <a:ext cx="1071562" cy="10001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7572375" y="5214938"/>
            <a:ext cx="1071563" cy="1000125"/>
          </a:xfrm>
          <a:prstGeom prst="ellips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pic>
        <p:nvPicPr>
          <p:cNvPr id="50" name="СельскоеХозяйство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2571750"/>
            <a:ext cx="9286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683568" y="548680"/>
            <a:ext cx="8172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hlink"/>
                </a:solidFill>
              </a:rPr>
              <a:t>Выручка с одного га и площадь посева  в </a:t>
            </a:r>
            <a:r>
              <a:rPr lang="ru-RU" sz="2000" b="1" dirty="0" smtClean="0">
                <a:solidFill>
                  <a:schemeClr val="hlink"/>
                </a:solidFill>
              </a:rPr>
              <a:t>России:</a:t>
            </a:r>
            <a:endParaRPr lang="ru-RU" sz="2000" b="1" dirty="0">
              <a:solidFill>
                <a:schemeClr val="hlink"/>
              </a:solidFill>
            </a:endParaRPr>
          </a:p>
          <a:p>
            <a:pPr algn="ctr"/>
            <a:r>
              <a:rPr lang="ru-RU" sz="2000" b="1" dirty="0">
                <a:solidFill>
                  <a:schemeClr val="hlink"/>
                </a:solidFill>
              </a:rPr>
              <a:t>  </a:t>
            </a:r>
            <a:r>
              <a:rPr lang="ru-RU" sz="2000" b="1" dirty="0" smtClean="0">
                <a:solidFill>
                  <a:schemeClr val="hlink"/>
                </a:solidFill>
              </a:rPr>
              <a:t>Пшеница – 626 </a:t>
            </a:r>
            <a:r>
              <a:rPr lang="en-US" sz="2000" b="1" dirty="0" smtClean="0">
                <a:solidFill>
                  <a:schemeClr val="hlink"/>
                </a:solidFill>
              </a:rPr>
              <a:t>$</a:t>
            </a:r>
            <a:r>
              <a:rPr lang="ru-RU" sz="2000" b="1" dirty="0" smtClean="0">
                <a:solidFill>
                  <a:schemeClr val="hlink"/>
                </a:solidFill>
              </a:rPr>
              <a:t> </a:t>
            </a:r>
            <a:r>
              <a:rPr lang="en-US" sz="2000" b="1" dirty="0">
                <a:solidFill>
                  <a:schemeClr val="hlink"/>
                </a:solidFill>
              </a:rPr>
              <a:t>USD</a:t>
            </a:r>
            <a:r>
              <a:rPr lang="ru-RU" sz="2000" b="1" dirty="0">
                <a:solidFill>
                  <a:schemeClr val="hlink"/>
                </a:solidFill>
              </a:rPr>
              <a:t>/т - площадь посева – 62,90%</a:t>
            </a:r>
          </a:p>
          <a:p>
            <a:pPr algn="ctr"/>
            <a:r>
              <a:rPr lang="ru-RU" sz="2000" b="1" dirty="0">
                <a:solidFill>
                  <a:schemeClr val="hlink"/>
                </a:solidFill>
              </a:rPr>
              <a:t>Соевые </a:t>
            </a:r>
            <a:r>
              <a:rPr lang="ru-RU" sz="2000" b="1" dirty="0" smtClean="0">
                <a:solidFill>
                  <a:schemeClr val="hlink"/>
                </a:solidFill>
              </a:rPr>
              <a:t>бобы </a:t>
            </a:r>
            <a:r>
              <a:rPr lang="ru-RU" sz="2000" b="1" dirty="0">
                <a:solidFill>
                  <a:schemeClr val="hlink"/>
                </a:solidFill>
              </a:rPr>
              <a:t>– 1 248 </a:t>
            </a:r>
            <a:r>
              <a:rPr lang="en-US" sz="2000" b="1" dirty="0">
                <a:solidFill>
                  <a:schemeClr val="hlink"/>
                </a:solidFill>
              </a:rPr>
              <a:t>$ USD</a:t>
            </a:r>
            <a:r>
              <a:rPr lang="ru-RU" sz="2000" b="1" dirty="0">
                <a:solidFill>
                  <a:schemeClr val="hlink"/>
                </a:solidFill>
              </a:rPr>
              <a:t>/т - площадь посева – 2,36%</a:t>
            </a:r>
          </a:p>
        </p:txBody>
      </p:sp>
      <p:pic>
        <p:nvPicPr>
          <p:cNvPr id="44" name="Рисунок 43" descr="cfaf5b40cd832e78be813cdc2e1e78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15250" y="5286375"/>
            <a:ext cx="857250" cy="85725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9230" name="Picture 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213" y="2446338"/>
            <a:ext cx="6840537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0" descr="002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650" y="3933825"/>
            <a:ext cx="714375" cy="722313"/>
          </a:xfrm>
          <a:prstGeom prst="rect">
            <a:avLst/>
          </a:prstGeom>
          <a:ln w="38100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video>
          </p:childTnLst>
        </p:cTn>
      </p:par>
    </p:tnLst>
    <p:bldLst>
      <p:bldP spid="10244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bliqueBottomRight"/>
              <a:lightRig rig="threePt" dir="t"/>
            </a:scene3d>
            <a:sp3d/>
          </a:bodyPr>
          <a:lstStyle/>
          <a:p>
            <a:pPr algn="ctr">
              <a:defRPr/>
            </a:pPr>
            <a:r>
              <a:rPr lang="ru-RU" sz="2400" dirty="0">
                <a:cs typeface="Times New Roman" pitchFamily="18" charset="0"/>
              </a:rPr>
              <a:t>Министерство сельского хозяйства Новосибирской области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950" y="1143000"/>
            <a:ext cx="184150" cy="3698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endParaRPr lang="ru-RU" dirty="0"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области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16013" y="765175"/>
            <a:ext cx="7559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folHlink"/>
                </a:solidFill>
              </a:rPr>
              <a:t>Сравнение фундаментальных параметров по мировым лидерам в аграрном производстве</a:t>
            </a:r>
          </a:p>
        </p:txBody>
      </p:sp>
      <p:sp>
        <p:nvSpPr>
          <p:cNvPr id="27" name="Овал 26"/>
          <p:cNvSpPr/>
          <p:nvPr/>
        </p:nvSpPr>
        <p:spPr>
          <a:xfrm>
            <a:off x="8643938" y="6357938"/>
            <a:ext cx="360362" cy="333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</a:rPr>
              <a:t>8</a:t>
            </a:r>
          </a:p>
        </p:txBody>
      </p:sp>
      <p:grpSp>
        <p:nvGrpSpPr>
          <p:cNvPr id="11271" name="Group 45"/>
          <p:cNvGrpSpPr>
            <a:grpSpLocks noChangeAspect="1"/>
          </p:cNvGrpSpPr>
          <p:nvPr/>
        </p:nvGrpSpPr>
        <p:grpSpPr bwMode="auto">
          <a:xfrm>
            <a:off x="827088" y="1916113"/>
            <a:ext cx="7705725" cy="4778375"/>
            <a:chOff x="521" y="1207"/>
            <a:chExt cx="4854" cy="3010"/>
          </a:xfrm>
        </p:grpSpPr>
        <p:sp>
          <p:nvSpPr>
            <p:cNvPr id="1127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521" y="1207"/>
              <a:ext cx="4854" cy="3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1273" name="Picture 4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1" y="1207"/>
              <a:ext cx="4864" cy="3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600" b="1" smtClean="0">
                <a:solidFill>
                  <a:schemeClr val="folHlink"/>
                </a:solidFill>
                <a:latin typeface="Times New Roman" pitchFamily="18" charset="0"/>
              </a:rPr>
              <a:t>Главная фундаментальная задача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182688" y="2017713"/>
            <a:ext cx="7772400" cy="4364037"/>
          </a:xfrm>
        </p:spPr>
        <p:txBody>
          <a:bodyPr/>
          <a:lstStyle/>
          <a:p>
            <a:pPr algn="just"/>
            <a:r>
              <a:rPr lang="ru-RU" sz="2400" b="1" smtClean="0">
                <a:solidFill>
                  <a:schemeClr val="folHlink"/>
                </a:solidFill>
              </a:rPr>
              <a:t>В результате, при равных мировых ценах выручка на гектар в России в несколько раз ниже, чем у лидеров аграрного производства.</a:t>
            </a:r>
            <a:r>
              <a:rPr lang="ru-RU" sz="2400" smtClean="0">
                <a:solidFill>
                  <a:schemeClr val="folHlink"/>
                </a:solidFill>
              </a:rPr>
              <a:t> </a:t>
            </a:r>
          </a:p>
          <a:p>
            <a:pPr algn="just"/>
            <a:r>
              <a:rPr lang="ru-RU" sz="2400" b="1" smtClean="0">
                <a:solidFill>
                  <a:schemeClr val="folHlink"/>
                </a:solidFill>
              </a:rPr>
              <a:t>Если не заняться изменением фундаментальных параметров нашего рынка, то мы лишаемся экономических предпосылок производства зерновых и масличных по умеренным ценам.</a:t>
            </a:r>
          </a:p>
          <a:p>
            <a:pPr algn="just"/>
            <a:r>
              <a:rPr lang="ru-RU" sz="2400" b="1" smtClean="0">
                <a:solidFill>
                  <a:srgbClr val="FF0000"/>
                </a:solidFill>
              </a:rPr>
              <a:t>Внедрение новой структуры посевных площадей и развитие рынка в этом направлении является самой главной фундаментальной задачей для экономического развития российского АПК.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области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Прямая со стрелкой 65"/>
          <p:cNvCxnSpPr>
            <a:endCxn id="35" idx="0"/>
          </p:cNvCxnSpPr>
          <p:nvPr/>
        </p:nvCxnSpPr>
        <p:spPr>
          <a:xfrm>
            <a:off x="2511425" y="2800350"/>
            <a:ext cx="0" cy="250031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endCxn id="37" idx="0"/>
          </p:cNvCxnSpPr>
          <p:nvPr/>
        </p:nvCxnSpPr>
        <p:spPr>
          <a:xfrm>
            <a:off x="4554538" y="2870487"/>
            <a:ext cx="55742" cy="2431426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5248275" y="2799525"/>
            <a:ext cx="0" cy="246037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7427913" y="2800350"/>
            <a:ext cx="9524" cy="2581276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трелка вправо 53"/>
          <p:cNvSpPr/>
          <p:nvPr/>
        </p:nvSpPr>
        <p:spPr>
          <a:xfrm>
            <a:off x="2008188" y="5424488"/>
            <a:ext cx="928688" cy="35718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1662513" y="4270375"/>
            <a:ext cx="1265449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>
            <a:off x="2082800" y="3262312"/>
            <a:ext cx="928688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4" name="Овал 3"/>
          <p:cNvSpPr/>
          <p:nvPr/>
        </p:nvSpPr>
        <p:spPr>
          <a:xfrm>
            <a:off x="8675688" y="6357938"/>
            <a:ext cx="328612" cy="3111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986088" y="3205163"/>
            <a:ext cx="714375" cy="4000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39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214563" y="3212830"/>
            <a:ext cx="796751" cy="36933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cs typeface="Times New Roman" pitchFamily="18" charset="0"/>
              </a:rPr>
              <a:t>66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789612" y="3205163"/>
            <a:ext cx="714375" cy="40011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72</a:t>
            </a:r>
          </a:p>
        </p:txBody>
      </p:sp>
      <p:sp>
        <p:nvSpPr>
          <p:cNvPr id="26" name="Овал 25"/>
          <p:cNvSpPr/>
          <p:nvPr/>
        </p:nvSpPr>
        <p:spPr>
          <a:xfrm>
            <a:off x="7929563" y="1714500"/>
            <a:ext cx="1071562" cy="10001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7929563" y="2857500"/>
            <a:ext cx="1071562" cy="10001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929563" y="4000500"/>
            <a:ext cx="1071562" cy="10001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19102" y="3148775"/>
            <a:ext cx="775029" cy="707886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1,8 раза</a:t>
            </a:r>
          </a:p>
        </p:txBody>
      </p:sp>
      <p:sp>
        <p:nvSpPr>
          <p:cNvPr id="39" name="Овал 38"/>
          <p:cNvSpPr/>
          <p:nvPr/>
        </p:nvSpPr>
        <p:spPr>
          <a:xfrm>
            <a:off x="7929563" y="5214938"/>
            <a:ext cx="1071562" cy="10001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cs typeface="Times New Roman" pitchFamily="18" charset="0"/>
            </a:endParaRPr>
          </a:p>
        </p:txBody>
      </p:sp>
      <p:pic>
        <p:nvPicPr>
          <p:cNvPr id="48" name="Техника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1857375"/>
            <a:ext cx="731838" cy="769938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СельскоеХозяйство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2438" y="3000375"/>
            <a:ext cx="781050" cy="714375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Рисунок 50" descr="002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875" y="5357813"/>
            <a:ext cx="714375" cy="722312"/>
          </a:xfrm>
          <a:prstGeom prst="rect">
            <a:avLst/>
          </a:prstGeom>
          <a:ln w="38100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1143000" y="642938"/>
            <a:ext cx="7143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folHlink"/>
                </a:solidFill>
                <a:cs typeface="Times New Roman" pitchFamily="18" charset="0"/>
              </a:rPr>
              <a:t>Динамика посевных площадей масличных культур в Челябинской области (тыс. га)</a:t>
            </a:r>
            <a:r>
              <a:rPr lang="ru-RU" sz="2800" b="1">
                <a:solidFill>
                  <a:srgbClr val="105638"/>
                </a:solidFill>
                <a:cs typeface="Times New Roman" pitchFamily="18" charset="0"/>
              </a:rPr>
              <a:t> </a:t>
            </a:r>
            <a:endParaRPr lang="ru-RU" sz="2800" b="1"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55925" y="4213225"/>
            <a:ext cx="714375" cy="4000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0,4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214563" y="4163959"/>
            <a:ext cx="796751" cy="40011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23955" y="4225576"/>
            <a:ext cx="795248" cy="40011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3,8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019102" y="4206176"/>
            <a:ext cx="775029" cy="71828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10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tx2"/>
                </a:solidFill>
                <a:cs typeface="Times New Roman" pitchFamily="18" charset="0"/>
              </a:rPr>
              <a:t>раз</a:t>
            </a: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919204" y="5297487"/>
            <a:ext cx="795248" cy="7080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52</a:t>
            </a:r>
          </a:p>
          <a:p>
            <a:pPr algn="ctr">
              <a:defRPr/>
            </a:pP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12656" y="5301913"/>
            <a:ext cx="795248" cy="400110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105</a:t>
            </a:r>
            <a:endParaRPr lang="ru-RU" sz="2000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22236" y="5308059"/>
            <a:ext cx="776377" cy="677108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112</a:t>
            </a: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024751" y="5389385"/>
            <a:ext cx="837032" cy="984885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2,2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раза</a:t>
            </a: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46335" y="4221766"/>
            <a:ext cx="108673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Соя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726238" y="1841500"/>
            <a:ext cx="1143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2012 г.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 к 2017г</a:t>
            </a:r>
          </a:p>
        </p:txBody>
      </p:sp>
      <p:sp>
        <p:nvSpPr>
          <p:cNvPr id="46" name="Стрелка вправо 45"/>
          <p:cNvSpPr/>
          <p:nvPr/>
        </p:nvSpPr>
        <p:spPr>
          <a:xfrm>
            <a:off x="3723454" y="3262312"/>
            <a:ext cx="473847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5024376" y="3262312"/>
            <a:ext cx="680043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6528425" y="3262312"/>
            <a:ext cx="408326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Стрелка вправо 54"/>
          <p:cNvSpPr/>
          <p:nvPr/>
        </p:nvSpPr>
        <p:spPr>
          <a:xfrm>
            <a:off x="3723454" y="4270375"/>
            <a:ext cx="473847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Стрелка вправо 55"/>
          <p:cNvSpPr/>
          <p:nvPr/>
        </p:nvSpPr>
        <p:spPr>
          <a:xfrm>
            <a:off x="3791012" y="5495925"/>
            <a:ext cx="369295" cy="35718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Стрелка вправо 56"/>
          <p:cNvSpPr/>
          <p:nvPr/>
        </p:nvSpPr>
        <p:spPr>
          <a:xfrm>
            <a:off x="5023150" y="4197350"/>
            <a:ext cx="639510" cy="35718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Стрелка вправо 59"/>
          <p:cNvSpPr/>
          <p:nvPr/>
        </p:nvSpPr>
        <p:spPr>
          <a:xfrm>
            <a:off x="5021406" y="5495925"/>
            <a:ext cx="612488" cy="35718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311" name="Рисунок 10" descr="уборка урожая_017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2438" y="4143375"/>
            <a:ext cx="8572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Стрелка вправо 57"/>
          <p:cNvSpPr/>
          <p:nvPr/>
        </p:nvSpPr>
        <p:spPr>
          <a:xfrm>
            <a:off x="6530371" y="4340231"/>
            <a:ext cx="475879" cy="357188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Стрелка вправо 58"/>
          <p:cNvSpPr/>
          <p:nvPr/>
        </p:nvSpPr>
        <p:spPr>
          <a:xfrm>
            <a:off x="6530371" y="5495939"/>
            <a:ext cx="475879" cy="35718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5" name="Прямоугольник 42"/>
          <p:cNvSpPr/>
          <p:nvPr/>
        </p:nvSpPr>
        <p:spPr>
          <a:xfrm>
            <a:off x="143492" y="3140679"/>
            <a:ext cx="1998638" cy="4538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tx2"/>
                </a:solidFill>
                <a:cs typeface="Times New Roman" pitchFamily="18" charset="0"/>
              </a:rPr>
              <a:t>Подсолнечник</a:t>
            </a:r>
          </a:p>
        </p:txBody>
      </p:sp>
      <p:sp>
        <p:nvSpPr>
          <p:cNvPr id="6" name="Прямоугольник 43"/>
          <p:cNvSpPr/>
          <p:nvPr/>
        </p:nvSpPr>
        <p:spPr>
          <a:xfrm>
            <a:off x="5502275" y="1841500"/>
            <a:ext cx="1143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2017 г.</a:t>
            </a:r>
          </a:p>
        </p:txBody>
      </p:sp>
      <p:sp>
        <p:nvSpPr>
          <p:cNvPr id="7" name="Прямоугольник 43"/>
          <p:cNvSpPr/>
          <p:nvPr/>
        </p:nvSpPr>
        <p:spPr>
          <a:xfrm>
            <a:off x="4133850" y="1841500"/>
            <a:ext cx="1143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2016 г.</a:t>
            </a:r>
          </a:p>
        </p:txBody>
      </p:sp>
      <p:sp>
        <p:nvSpPr>
          <p:cNvPr id="8" name="Прямоугольник 43"/>
          <p:cNvSpPr/>
          <p:nvPr/>
        </p:nvSpPr>
        <p:spPr>
          <a:xfrm>
            <a:off x="2767013" y="1841500"/>
            <a:ext cx="1143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000" b="1" dirty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cs typeface="Times New Roman" pitchFamily="18" charset="0"/>
              </a:rPr>
              <a:t>2012 г.</a:t>
            </a:r>
          </a:p>
        </p:txBody>
      </p:sp>
      <p:sp>
        <p:nvSpPr>
          <p:cNvPr id="9" name="Прямоугольник 43"/>
          <p:cNvSpPr/>
          <p:nvPr/>
        </p:nvSpPr>
        <p:spPr>
          <a:xfrm>
            <a:off x="111236" y="5027472"/>
            <a:ext cx="1906900" cy="127338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tx2"/>
                </a:solidFill>
                <a:cs typeface="Times New Roman" pitchFamily="18" charset="0"/>
              </a:rPr>
              <a:t>Всего</a:t>
            </a:r>
          </a:p>
          <a:p>
            <a:pPr algn="ctr">
              <a:defRPr/>
            </a:pPr>
            <a:r>
              <a:rPr lang="ru-RU" sz="2000" b="1">
                <a:solidFill>
                  <a:schemeClr val="tx2"/>
                </a:solidFill>
                <a:cs typeface="Times New Roman" pitchFamily="18" charset="0"/>
              </a:rPr>
              <a:t>Масличных культур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video>
            <p:video>
              <p:cMediaNode>
                <p:cTn id="1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video>
          </p:childTnLst>
        </p:cTn>
      </p:par>
    </p:tnLst>
    <p:bldLst>
      <p:bldP spid="26" grpId="0" animBg="1"/>
      <p:bldP spid="27" grpId="0" animBg="1"/>
      <p:bldP spid="33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ahoma" pitchFamily="34" charset="0"/>
            </a:endParaRPr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4136111" y="1614488"/>
            <a:ext cx="809244" cy="357187"/>
          </a:xfrm>
          <a:prstGeom prst="notched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3" name="Диаграмма 11"/>
          <p:cNvGraphicFramePr>
            <a:graphicFrameLocks/>
          </p:cNvGraphicFramePr>
          <p:nvPr/>
        </p:nvGraphicFramePr>
        <p:xfrm>
          <a:off x="584200" y="3035300"/>
          <a:ext cx="8343900" cy="287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1397001" y="690563"/>
            <a:ext cx="2714624" cy="221456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folHlink"/>
                </a:solidFill>
                <a:cs typeface="Times New Roman" pitchFamily="18" charset="0"/>
              </a:rPr>
              <a:t>Необходимость субсидирования затрат по выращиванию масличных культур</a:t>
            </a: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57812" y="731837"/>
            <a:ext cx="3214689" cy="571501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folHlink"/>
                </a:solidFill>
                <a:cs typeface="Times New Roman" pitchFamily="18" charset="0"/>
              </a:rPr>
              <a:t>Элитные семяна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2000">
              <a:solidFill>
                <a:srgbClr val="0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57812" y="1474788"/>
            <a:ext cx="3214689" cy="571499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folHlink"/>
                </a:solidFill>
                <a:cs typeface="Times New Roman" pitchFamily="18" charset="0"/>
              </a:rPr>
              <a:t>Минеральные удобрения</a:t>
            </a: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57812" y="2223881"/>
            <a:ext cx="3214689" cy="7258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folHlink"/>
                </a:solidFill>
                <a:cs typeface="Times New Roman" pitchFamily="18" charset="0"/>
              </a:rPr>
              <a:t>Средства защиты растений</a:t>
            </a: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>
            <a:off x="5137150" y="1016000"/>
            <a:ext cx="214313" cy="1571626"/>
          </a:xfrm>
          <a:prstGeom prst="leftBrace">
            <a:avLst/>
          </a:prstGeom>
          <a:ln w="28575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00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cs typeface="Times New Roman" pitchFamily="18" charset="0"/>
              </a:rPr>
              <a:t>Министерство сельского хозяйства Челябинской  области</a:t>
            </a:r>
          </a:p>
        </p:txBody>
      </p:sp>
      <p:sp>
        <p:nvSpPr>
          <p:cNvPr id="22" name="Овал 21"/>
          <p:cNvSpPr/>
          <p:nvPr/>
        </p:nvSpPr>
        <p:spPr>
          <a:xfrm>
            <a:off x="8643938" y="6357938"/>
            <a:ext cx="360362" cy="333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9</a:t>
            </a:r>
          </a:p>
        </p:txBody>
      </p:sp>
      <p:sp>
        <p:nvSpPr>
          <p:cNvPr id="4" name="Овал 3"/>
          <p:cNvSpPr/>
          <p:nvPr/>
        </p:nvSpPr>
        <p:spPr>
          <a:xfrm>
            <a:off x="8429625" y="6215063"/>
            <a:ext cx="571500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rgbClr val="FFFFFF"/>
                </a:solidFill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2045</TotalTime>
  <Words>570</Words>
  <Application>Microsoft Office PowerPoint</Application>
  <PresentationFormat>Экран (4:3)</PresentationFormat>
  <Paragraphs>131</Paragraphs>
  <Slides>13</Slides>
  <Notes>4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Палитра</vt:lpstr>
      <vt:lpstr>Слайд 1</vt:lpstr>
      <vt:lpstr>Слайд 2</vt:lpstr>
      <vt:lpstr>Слайд 3</vt:lpstr>
      <vt:lpstr>Слайд 4</vt:lpstr>
      <vt:lpstr>Слайд 5</vt:lpstr>
      <vt:lpstr>Слайд 6</vt:lpstr>
      <vt:lpstr>Главная фундаментальная задача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Симонов</cp:lastModifiedBy>
  <cp:revision>195</cp:revision>
  <dcterms:created xsi:type="dcterms:W3CDTF">2009-01-28T15:37:23Z</dcterms:created>
  <dcterms:modified xsi:type="dcterms:W3CDTF">2018-09-26T06:02:00Z</dcterms:modified>
</cp:coreProperties>
</file>